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7" r:id="rId4"/>
    <p:sldId id="266" r:id="rId5"/>
    <p:sldId id="258" r:id="rId6"/>
    <p:sldId id="259" r:id="rId7"/>
    <p:sldId id="260" r:id="rId8"/>
    <p:sldId id="263" r:id="rId9"/>
    <p:sldId id="276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291" r:id="rId21"/>
    <p:sldId id="292" r:id="rId22"/>
    <p:sldId id="293" r:id="rId23"/>
    <p:sldId id="261" r:id="rId24"/>
    <p:sldId id="262" r:id="rId25"/>
    <p:sldId id="265" r:id="rId26"/>
  </p:sldIdLst>
  <p:sldSz cx="18288000" cy="10287000"/>
  <p:notesSz cx="6858000" cy="9144000"/>
  <p:embeddedFontLst>
    <p:embeddedFont>
      <p:font typeface="Arial MT Pro Bold" panose="020B0604020202020204" charset="0"/>
      <p:regular r:id="rId28"/>
    </p:embeddedFont>
    <p:embeddedFont>
      <p:font typeface="Arial Rounded MT Bold" panose="020F0704030504030204" pitchFamily="34" charset="0"/>
      <p:regular r:id="rId29"/>
    </p:embeddedFont>
    <p:embeddedFont>
      <p:font typeface="Copperplate Gothic Light" panose="020E0507020206020404" pitchFamily="34" charset="0"/>
      <p:regular r:id="rId30"/>
    </p:embeddedFont>
    <p:embeddedFont>
      <p:font typeface="Telegraf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0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5DEB9-D87A-4C94-AE01-3B4AD551E356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02BCC-F2AA-4B49-9BD8-7D0F8641A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61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02BCC-F2AA-4B49-9BD8-7D0F8641AA5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19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38200" y="8857733"/>
            <a:ext cx="5486400" cy="965501"/>
            <a:chOff x="0" y="-63178"/>
            <a:chExt cx="1137125" cy="258139"/>
          </a:xfrm>
        </p:grpSpPr>
        <p:sp>
          <p:nvSpPr>
            <p:cNvPr id="6" name="Freeform 6"/>
            <p:cNvSpPr/>
            <p:nvPr/>
          </p:nvSpPr>
          <p:spPr>
            <a:xfrm>
              <a:off x="0" y="-63178"/>
              <a:ext cx="1137125" cy="258139"/>
            </a:xfrm>
            <a:custGeom>
              <a:avLst/>
              <a:gdLst/>
              <a:ahLst/>
              <a:cxnLst/>
              <a:rect l="l" t="t" r="r" b="b"/>
              <a:pathLst>
                <a:path w="1137125" h="182319">
                  <a:moveTo>
                    <a:pt x="0" y="0"/>
                  </a:moveTo>
                  <a:lnTo>
                    <a:pt x="1137125" y="0"/>
                  </a:lnTo>
                  <a:lnTo>
                    <a:pt x="1137125" y="182319"/>
                  </a:lnTo>
                  <a:lnTo>
                    <a:pt x="0" y="182319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r>
                <a:rPr lang="en-IN" sz="4800" dirty="0">
                  <a:latin typeface="Telegraf Bold" panose="020B0604020202020204" charset="0"/>
                </a:rPr>
                <a:t>P-1037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137125" cy="1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8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86173" y="7726308"/>
            <a:ext cx="8765755" cy="2262850"/>
            <a:chOff x="0" y="0"/>
            <a:chExt cx="758219" cy="1076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8219" cy="1076366"/>
            </a:xfrm>
            <a:custGeom>
              <a:avLst/>
              <a:gdLst/>
              <a:ahLst/>
              <a:cxnLst/>
              <a:rect l="l" t="t" r="r" b="b"/>
              <a:pathLst>
                <a:path w="758219" h="1076366">
                  <a:moveTo>
                    <a:pt x="0" y="0"/>
                  </a:moveTo>
                  <a:lnTo>
                    <a:pt x="758219" y="0"/>
                  </a:lnTo>
                  <a:lnTo>
                    <a:pt x="758219" y="1076366"/>
                  </a:lnTo>
                  <a:lnTo>
                    <a:pt x="0" y="1076366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84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758219" cy="1057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68819" y="2227599"/>
            <a:ext cx="5029200" cy="2376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9400" b="1" spc="-662" dirty="0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Analytics</a:t>
            </a:r>
          </a:p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9400" b="1" spc="-662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4359" y="840259"/>
            <a:ext cx="7715284" cy="119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9400" b="1" spc="-662" dirty="0">
                <a:solidFill>
                  <a:srgbClr val="ED155D"/>
                </a:solidFill>
                <a:latin typeface="Telegraf Bold"/>
                <a:ea typeface="Telegraf Bold"/>
                <a:cs typeface="Telegraf Bold"/>
                <a:sym typeface="Telegraf Bold"/>
              </a:rPr>
              <a:t>Manufacturing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35369-2BDB-2A9F-1269-E241B94FCF08}"/>
              </a:ext>
            </a:extLst>
          </p:cNvPr>
          <p:cNvSpPr txBox="1"/>
          <p:nvPr/>
        </p:nvSpPr>
        <p:spPr>
          <a:xfrm>
            <a:off x="9416178" y="7631262"/>
            <a:ext cx="842829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Telegraf Bold" panose="020B0604020202020204" charset="0"/>
              </a:rPr>
              <a:t>Supervised By:-</a:t>
            </a:r>
          </a:p>
          <a:p>
            <a:pPr marL="1143000" lvl="1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Copperplate Gothic Light" panose="020E05070202060204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Shakeeeb Qureshi</a:t>
            </a:r>
          </a:p>
          <a:p>
            <a:pPr marL="1143000" lvl="1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Copperplate Gothic Light" panose="020E05070202060204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Saishwar Walke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28FACB09-96B4-2738-6B3C-88A362345942}"/>
              </a:ext>
            </a:extLst>
          </p:cNvPr>
          <p:cNvSpPr/>
          <p:nvPr/>
        </p:nvSpPr>
        <p:spPr>
          <a:xfrm flipV="1">
            <a:off x="266700" y="647700"/>
            <a:ext cx="17754600" cy="157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3DAD69-ED44-3ECD-1E5A-27018411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898" y="0"/>
            <a:ext cx="8299135" cy="3732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B9A959-89F6-80F0-3F14-E38C103B1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1" y="4794749"/>
            <a:ext cx="7715284" cy="37503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D781D3-863D-2C70-971F-487B6BE2C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340" y="2860644"/>
            <a:ext cx="8299135" cy="4629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C9D4B-79DD-1281-8FEF-EBEAA70E4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75CDA54-5025-D3E1-6F98-58154F80BB7E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33870FC-EFE6-7FAC-B32F-D5907FB710B8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1D3D484-43E3-B717-A09D-D9BA27580637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732FC73-C3ED-2D26-72E0-09F1D2F98248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EA6ABE-B65E-0CB7-21B2-770ECDF75FCC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067446B-9198-83B0-A196-431DC3A8242F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01D4A532-9F78-0595-8EBD-225CFA8FB93E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171F7-32CD-BFD6-7AFD-11FE00ABEC49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Power BI Dashboard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A65CB4-3248-5FDB-9F94-13CEB3175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5" y="1543425"/>
            <a:ext cx="17717481" cy="80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55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16BAF0-45E5-7FB1-7FA5-47FBCC9C9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846F3E8-2D12-590D-053C-DA48CE582324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6E230CD-6862-7647-1984-2B3685CB681B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A174278-0B39-F04F-DC04-BFF6E892C466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16A1506-4DD0-E14A-C7E4-87288B3C49FE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CF33F16-3E8B-3BBD-92AD-C2A80634C7D7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73BD893-204D-0B13-7BDC-433FA94B1EF5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69819469-91AC-B7CE-5539-75EE77D5E229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4307F-CADF-26B4-BD1C-1B4D0CFDCDFF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Power BI 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6B24E5-5B62-10FD-ACE9-2DAAD55B5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2" y="1569643"/>
            <a:ext cx="17754604" cy="80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2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A8A36-4CF4-EDC8-6BE6-68992D5D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BEC125F-81BD-FE1B-7029-AF5787CE115D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FB3D92E-DD6F-3821-FDED-F0567646B789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7554FD3-D0C5-A4E0-4BAA-DFC533A5A41C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EDC2448-03F7-DFE2-BF4D-BAABC827F744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3DE1C6-9A4E-524D-1944-57A59A1C82DF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15C485C-0D10-D8E9-E1C5-E9FCE543CF88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F7D1B437-EB97-E7DC-FF3B-98B0A57ACE96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D849FC-00CD-CBDF-6933-63964347372A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Power BI Dashboard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05E3F-59CF-F330-E368-9AC1E3BF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5" y="1602301"/>
            <a:ext cx="17717481" cy="79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A077A0-7995-7710-9346-95DFD5BB4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1CA4F2E-A500-0469-0CB0-6C49F6487347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F670B5E-D695-0FBF-2CD5-3D3BC07E46EE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99EC0F0-065F-C1C8-7CB4-326610D80901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7B99696-BFF5-B8F2-F02C-211C98353465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FE738C4-C1BD-C311-DD37-AB39B8DFEBFD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F0ADE79-9F5B-CF8D-00BB-EC952703B3E5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B04DE877-4335-89FC-78AD-FD52E2848362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6F7D8-A71F-76E9-80A7-8DD4C330F9F7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Power BI Dashboard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3692BD-92D4-B101-81B5-906AC2CC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5" y="1543424"/>
            <a:ext cx="17717481" cy="80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8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F07ABD-9AF7-B2E6-2A0B-32147C7C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A67099D-67F7-131A-21C7-FC2743EAF530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62D9CFA-465F-FFAB-FD82-321634C734B3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AEABE19-0C54-A18D-3E80-C22740A17312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F261771-9E1C-E813-6A63-E29115D2818A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BDD68C3-4E8B-CBB4-3F43-7A780C0BD777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934BDCC-3B6D-E6F9-11DC-1FA70CBFB370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9D95B67F-49A9-DB4D-2F4C-1B26DF98A5A2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DC58B-12B6-800C-57BA-76DCDBA05705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Tableau Dashboard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AD6353B-17A0-FA3D-BBEC-E79ACCC5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5" y="1585973"/>
            <a:ext cx="17717481" cy="80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E3953-83EE-D69C-CF56-8653CD89B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E69BEC0-1FC8-6DD9-7D09-9F18019F5BA7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23BF388-984E-FF04-5C14-4F968CD1A2DE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AE83334-6F66-BDF2-4D9E-14AA3F4EE1B9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7AC3DFB-9A66-7CBF-6D42-24FFD9D41D7B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E23680B-9DE7-00B3-C930-1DBE5C4A19F2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6777BB0-8E0C-6D4D-7545-348905766374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FCB90D6B-D2B9-0387-C3D4-876B0675A522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00FE6-8066-3625-D4BF-9FD86E0AF53F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Tableau Dashboard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820B64-8308-40DD-EBFD-CE07C4968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6" y="1569644"/>
            <a:ext cx="17717480" cy="80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0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F9F16-BEC7-B052-A8BA-92DD54373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9074E38-4B37-D467-7392-A864900925C2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6C856A2-0794-E2B5-8DE3-23EF0E0CF996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3A9860A-368F-AC37-A203-75C5EE79564A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00D6596-828D-0F6D-F90A-9F8BAB0EAAB2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80CEB1B-604F-DA6E-29B2-12927F5344E1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492C2B9-6C28-D147-55FC-929422F86D7D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E110D4ED-0421-2B11-4057-68B612C2195D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7362B-955A-ECB8-4517-E1C5C2AFEEAF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Tableau Dashboard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4EF149-0313-DC39-42E9-D12A1D426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6" y="1569643"/>
            <a:ext cx="17717480" cy="80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8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E1C39-356F-CCF0-9297-78C379AB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BC43D53-3B9A-BC65-1AEF-A19C5B0D4E72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A9BBBC-7C50-7CEA-E17A-C944AF78176E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21C02DB-E637-F700-D9C1-0D7C4628660D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7E10232-A1D6-BD7C-3B5E-1312FE7D8042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8D8E7C9-6949-C107-849C-8B68FB0D2CE3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3B1E24-1FC1-0911-8DCA-C44475AC5AE0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97CBD7E4-3505-49F7-3DA4-FC22DD94F632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C97EED-19F3-E53B-65A9-009A74A66B90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SQL Queries and Results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4091A8D-AF44-2CE1-4151-B601CBD8A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1" t="10085" b="6281"/>
          <a:stretch>
            <a:fillRect/>
          </a:stretch>
        </p:blipFill>
        <p:spPr>
          <a:xfrm>
            <a:off x="3657600" y="5332468"/>
            <a:ext cx="13729355" cy="43683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05CDD5-CB24-A211-291E-72934456B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t="9284" r="10326"/>
          <a:stretch>
            <a:fillRect/>
          </a:stretch>
        </p:blipFill>
        <p:spPr>
          <a:xfrm>
            <a:off x="825367" y="1716654"/>
            <a:ext cx="14401800" cy="32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52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9ABD63-BB2F-A002-26DE-E4932903F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E9AA8C-E656-477C-455C-88D8FD954936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372D04B-7AB2-86A0-D6C1-ABC8473BE5E2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93C076D-D4BA-A178-D543-2A35569E3A60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FC08C29-445A-8400-1758-468F6F2DAA08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2868834-363B-67FC-443C-6026429C87B5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11B92BC-3B48-9314-8D54-1F9507F40984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C0F5177B-DAE0-3B75-217B-6F168DC1FB2F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6438A-85C3-99EE-58DF-88848EE19D2E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SQL Queries and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3077AE-12B8-6BDB-02D7-68473FD0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7" r="8631" b="8294"/>
          <a:stretch>
            <a:fillRect/>
          </a:stretch>
        </p:blipFill>
        <p:spPr>
          <a:xfrm>
            <a:off x="3429000" y="1580053"/>
            <a:ext cx="14249400" cy="38429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561116-B413-2D47-78BA-C0D7FFC14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t="5718" r="3215" b="8001"/>
          <a:stretch>
            <a:fillRect/>
          </a:stretch>
        </p:blipFill>
        <p:spPr>
          <a:xfrm>
            <a:off x="1064725" y="5575145"/>
            <a:ext cx="13923084" cy="40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0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615D0-86C5-3797-A33A-956B898C0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25DD6CA-F24A-4C4D-8531-5EBA67D053A9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0325186-B640-5895-FC76-EC011F0A3753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8A4DAA9-A154-49E8-D4B9-546F7388B4FC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C305D0F-56EC-27C5-B440-8891939E5C8C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3FB1E26-B71C-93EE-513E-E45913B97A3D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9C35E2-20B6-E9BE-580F-A18BD21FEE97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5285D76C-F5D1-DB82-41E2-EE7263CA7982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3537E-ABA5-9510-B313-9BDEE1E23CC9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SQL Queries and 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54D6AD-56ED-103E-CE71-E0083D8C3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 t="4153" b="8573"/>
          <a:stretch>
            <a:fillRect/>
          </a:stretch>
        </p:blipFill>
        <p:spPr>
          <a:xfrm>
            <a:off x="2882383" y="5825593"/>
            <a:ext cx="14491217" cy="37616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F53E11-F846-33FC-7A5F-9D5ACDF19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3" b="9426"/>
          <a:stretch>
            <a:fillRect/>
          </a:stretch>
        </p:blipFill>
        <p:spPr>
          <a:xfrm>
            <a:off x="1219200" y="1624697"/>
            <a:ext cx="14547035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7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2">
            <a:extLst>
              <a:ext uri="{FF2B5EF4-FFF2-40B4-BE49-F238E27FC236}">
                <a16:creationId xmlns:a16="http://schemas.microsoft.com/office/drawing/2014/main" id="{FF30CAAA-C964-DEF7-E387-042CE6FB9C0F}"/>
              </a:ext>
            </a:extLst>
          </p:cNvPr>
          <p:cNvGrpSpPr/>
          <p:nvPr/>
        </p:nvGrpSpPr>
        <p:grpSpPr>
          <a:xfrm>
            <a:off x="10896600" y="4046366"/>
            <a:ext cx="3096235" cy="843138"/>
            <a:chOff x="0" y="0"/>
            <a:chExt cx="906874" cy="334196"/>
          </a:xfrm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3746240D-4639-62DA-A74F-C0CB7D28E106}"/>
                </a:ext>
              </a:extLst>
            </p:cNvPr>
            <p:cNvSpPr/>
            <p:nvPr/>
          </p:nvSpPr>
          <p:spPr>
            <a:xfrm>
              <a:off x="0" y="0"/>
              <a:ext cx="906874" cy="334196"/>
            </a:xfrm>
            <a:custGeom>
              <a:avLst/>
              <a:gdLst/>
              <a:ahLst/>
              <a:cxnLst/>
              <a:rect l="l" t="t" r="r" b="b"/>
              <a:pathLst>
                <a:path w="906874" h="334196">
                  <a:moveTo>
                    <a:pt x="0" y="0"/>
                  </a:moveTo>
                  <a:lnTo>
                    <a:pt x="906874" y="0"/>
                  </a:lnTo>
                  <a:lnTo>
                    <a:pt x="906874" y="334196"/>
                  </a:lnTo>
                  <a:lnTo>
                    <a:pt x="0" y="334196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B7CF7D78-06E1-EDF5-BFC9-60998F3B8B62}"/>
                </a:ext>
              </a:extLst>
            </p:cNvPr>
            <p:cNvSpPr txBox="1"/>
            <p:nvPr/>
          </p:nvSpPr>
          <p:spPr>
            <a:xfrm>
              <a:off x="0" y="19050"/>
              <a:ext cx="906874" cy="31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42" name="Group 2">
            <a:extLst>
              <a:ext uri="{FF2B5EF4-FFF2-40B4-BE49-F238E27FC236}">
                <a16:creationId xmlns:a16="http://schemas.microsoft.com/office/drawing/2014/main" id="{138ACAC6-EE80-06E5-E180-E14AC5902D83}"/>
              </a:ext>
            </a:extLst>
          </p:cNvPr>
          <p:cNvGrpSpPr/>
          <p:nvPr/>
        </p:nvGrpSpPr>
        <p:grpSpPr>
          <a:xfrm>
            <a:off x="14832889" y="4046366"/>
            <a:ext cx="3096235" cy="843138"/>
            <a:chOff x="0" y="0"/>
            <a:chExt cx="906874" cy="334196"/>
          </a:xfrm>
        </p:grpSpPr>
        <p:sp>
          <p:nvSpPr>
            <p:cNvPr id="43" name="Freeform 3">
              <a:extLst>
                <a:ext uri="{FF2B5EF4-FFF2-40B4-BE49-F238E27FC236}">
                  <a16:creationId xmlns:a16="http://schemas.microsoft.com/office/drawing/2014/main" id="{A23F8190-5A0C-4A80-5E70-822D18B9CF4F}"/>
                </a:ext>
              </a:extLst>
            </p:cNvPr>
            <p:cNvSpPr/>
            <p:nvPr/>
          </p:nvSpPr>
          <p:spPr>
            <a:xfrm>
              <a:off x="0" y="0"/>
              <a:ext cx="906874" cy="334196"/>
            </a:xfrm>
            <a:custGeom>
              <a:avLst/>
              <a:gdLst/>
              <a:ahLst/>
              <a:cxnLst/>
              <a:rect l="l" t="t" r="r" b="b"/>
              <a:pathLst>
                <a:path w="906874" h="334196">
                  <a:moveTo>
                    <a:pt x="0" y="0"/>
                  </a:moveTo>
                  <a:lnTo>
                    <a:pt x="906874" y="0"/>
                  </a:lnTo>
                  <a:lnTo>
                    <a:pt x="906874" y="334196"/>
                  </a:lnTo>
                  <a:lnTo>
                    <a:pt x="0" y="334196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">
              <a:extLst>
                <a:ext uri="{FF2B5EF4-FFF2-40B4-BE49-F238E27FC236}">
                  <a16:creationId xmlns:a16="http://schemas.microsoft.com/office/drawing/2014/main" id="{A9724A36-5D0D-1420-DB68-EFE3BC0ECE04}"/>
                </a:ext>
              </a:extLst>
            </p:cNvPr>
            <p:cNvSpPr txBox="1"/>
            <p:nvPr/>
          </p:nvSpPr>
          <p:spPr>
            <a:xfrm>
              <a:off x="0" y="19050"/>
              <a:ext cx="906874" cy="31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45" name="Group 2">
            <a:extLst>
              <a:ext uri="{FF2B5EF4-FFF2-40B4-BE49-F238E27FC236}">
                <a16:creationId xmlns:a16="http://schemas.microsoft.com/office/drawing/2014/main" id="{DE2D8235-DAA0-C6C1-04E2-92DB04B2C0EA}"/>
              </a:ext>
            </a:extLst>
          </p:cNvPr>
          <p:cNvGrpSpPr/>
          <p:nvPr/>
        </p:nvGrpSpPr>
        <p:grpSpPr>
          <a:xfrm>
            <a:off x="14843775" y="6933335"/>
            <a:ext cx="3096235" cy="843138"/>
            <a:chOff x="0" y="0"/>
            <a:chExt cx="906874" cy="334196"/>
          </a:xfrm>
        </p:grpSpPr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A71B9358-EC8A-78BA-DDCF-FF54AB8F2CF3}"/>
                </a:ext>
              </a:extLst>
            </p:cNvPr>
            <p:cNvSpPr/>
            <p:nvPr/>
          </p:nvSpPr>
          <p:spPr>
            <a:xfrm>
              <a:off x="0" y="0"/>
              <a:ext cx="906874" cy="334196"/>
            </a:xfrm>
            <a:custGeom>
              <a:avLst/>
              <a:gdLst/>
              <a:ahLst/>
              <a:cxnLst/>
              <a:rect l="l" t="t" r="r" b="b"/>
              <a:pathLst>
                <a:path w="906874" h="334196">
                  <a:moveTo>
                    <a:pt x="0" y="0"/>
                  </a:moveTo>
                  <a:lnTo>
                    <a:pt x="906874" y="0"/>
                  </a:lnTo>
                  <a:lnTo>
                    <a:pt x="906874" y="334196"/>
                  </a:lnTo>
                  <a:lnTo>
                    <a:pt x="0" y="334196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4">
              <a:extLst>
                <a:ext uri="{FF2B5EF4-FFF2-40B4-BE49-F238E27FC236}">
                  <a16:creationId xmlns:a16="http://schemas.microsoft.com/office/drawing/2014/main" id="{46A111CE-41F9-EEE9-01AA-69534147A8FC}"/>
                </a:ext>
              </a:extLst>
            </p:cNvPr>
            <p:cNvSpPr txBox="1"/>
            <p:nvPr/>
          </p:nvSpPr>
          <p:spPr>
            <a:xfrm>
              <a:off x="0" y="19050"/>
              <a:ext cx="906874" cy="31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48" name="Group 2">
            <a:extLst>
              <a:ext uri="{FF2B5EF4-FFF2-40B4-BE49-F238E27FC236}">
                <a16:creationId xmlns:a16="http://schemas.microsoft.com/office/drawing/2014/main" id="{4BB0A6E2-F904-B260-2D89-5D3E83ED1B89}"/>
              </a:ext>
            </a:extLst>
          </p:cNvPr>
          <p:cNvGrpSpPr/>
          <p:nvPr/>
        </p:nvGrpSpPr>
        <p:grpSpPr>
          <a:xfrm>
            <a:off x="10732077" y="6878899"/>
            <a:ext cx="3096235" cy="843138"/>
            <a:chOff x="0" y="0"/>
            <a:chExt cx="906874" cy="334196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AF648A2E-5532-6162-222C-BD78CD582F4E}"/>
                </a:ext>
              </a:extLst>
            </p:cNvPr>
            <p:cNvSpPr/>
            <p:nvPr/>
          </p:nvSpPr>
          <p:spPr>
            <a:xfrm>
              <a:off x="0" y="0"/>
              <a:ext cx="906874" cy="334196"/>
            </a:xfrm>
            <a:custGeom>
              <a:avLst/>
              <a:gdLst/>
              <a:ahLst/>
              <a:cxnLst/>
              <a:rect l="l" t="t" r="r" b="b"/>
              <a:pathLst>
                <a:path w="906874" h="334196">
                  <a:moveTo>
                    <a:pt x="0" y="0"/>
                  </a:moveTo>
                  <a:lnTo>
                    <a:pt x="906874" y="0"/>
                  </a:lnTo>
                  <a:lnTo>
                    <a:pt x="906874" y="334196"/>
                  </a:lnTo>
                  <a:lnTo>
                    <a:pt x="0" y="334196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EC83F24F-EECA-EF55-43A3-BB2EEAEFD923}"/>
                </a:ext>
              </a:extLst>
            </p:cNvPr>
            <p:cNvSpPr txBox="1"/>
            <p:nvPr/>
          </p:nvSpPr>
          <p:spPr>
            <a:xfrm>
              <a:off x="0" y="19050"/>
              <a:ext cx="906874" cy="31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1" name="Group 2">
            <a:extLst>
              <a:ext uri="{FF2B5EF4-FFF2-40B4-BE49-F238E27FC236}">
                <a16:creationId xmlns:a16="http://schemas.microsoft.com/office/drawing/2014/main" id="{6A84F60C-F059-D301-78B4-FAB33799C581}"/>
              </a:ext>
            </a:extLst>
          </p:cNvPr>
          <p:cNvGrpSpPr/>
          <p:nvPr/>
        </p:nvGrpSpPr>
        <p:grpSpPr>
          <a:xfrm>
            <a:off x="6637189" y="6927266"/>
            <a:ext cx="3096235" cy="843138"/>
            <a:chOff x="0" y="0"/>
            <a:chExt cx="906874" cy="334196"/>
          </a:xfrm>
        </p:grpSpPr>
        <p:sp>
          <p:nvSpPr>
            <p:cNvPr id="52" name="Freeform 3">
              <a:extLst>
                <a:ext uri="{FF2B5EF4-FFF2-40B4-BE49-F238E27FC236}">
                  <a16:creationId xmlns:a16="http://schemas.microsoft.com/office/drawing/2014/main" id="{E28946C3-3425-6E43-2111-3B3CECF0D962}"/>
                </a:ext>
              </a:extLst>
            </p:cNvPr>
            <p:cNvSpPr/>
            <p:nvPr/>
          </p:nvSpPr>
          <p:spPr>
            <a:xfrm>
              <a:off x="0" y="0"/>
              <a:ext cx="906874" cy="334196"/>
            </a:xfrm>
            <a:custGeom>
              <a:avLst/>
              <a:gdLst/>
              <a:ahLst/>
              <a:cxnLst/>
              <a:rect l="l" t="t" r="r" b="b"/>
              <a:pathLst>
                <a:path w="906874" h="334196">
                  <a:moveTo>
                    <a:pt x="0" y="0"/>
                  </a:moveTo>
                  <a:lnTo>
                    <a:pt x="906874" y="0"/>
                  </a:lnTo>
                  <a:lnTo>
                    <a:pt x="906874" y="334196"/>
                  </a:lnTo>
                  <a:lnTo>
                    <a:pt x="0" y="334196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3DAA1E1A-5FAD-DD6A-C1FA-A5FD85561CCC}"/>
                </a:ext>
              </a:extLst>
            </p:cNvPr>
            <p:cNvSpPr txBox="1"/>
            <p:nvPr/>
          </p:nvSpPr>
          <p:spPr>
            <a:xfrm>
              <a:off x="0" y="19050"/>
              <a:ext cx="906874" cy="31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4" name="Group 2">
            <a:extLst>
              <a:ext uri="{FF2B5EF4-FFF2-40B4-BE49-F238E27FC236}">
                <a16:creationId xmlns:a16="http://schemas.microsoft.com/office/drawing/2014/main" id="{9B745D29-8DD1-6C77-180E-3BFB3582E9E2}"/>
              </a:ext>
            </a:extLst>
          </p:cNvPr>
          <p:cNvGrpSpPr/>
          <p:nvPr/>
        </p:nvGrpSpPr>
        <p:grpSpPr>
          <a:xfrm>
            <a:off x="6861847" y="9267337"/>
            <a:ext cx="3096235" cy="843138"/>
            <a:chOff x="0" y="0"/>
            <a:chExt cx="906874" cy="334196"/>
          </a:xfrm>
        </p:grpSpPr>
        <p:sp>
          <p:nvSpPr>
            <p:cNvPr id="55" name="Freeform 3">
              <a:extLst>
                <a:ext uri="{FF2B5EF4-FFF2-40B4-BE49-F238E27FC236}">
                  <a16:creationId xmlns:a16="http://schemas.microsoft.com/office/drawing/2014/main" id="{CEC1A33F-5CA9-6A77-4634-352F85C3846B}"/>
                </a:ext>
              </a:extLst>
            </p:cNvPr>
            <p:cNvSpPr/>
            <p:nvPr/>
          </p:nvSpPr>
          <p:spPr>
            <a:xfrm>
              <a:off x="0" y="0"/>
              <a:ext cx="906874" cy="334196"/>
            </a:xfrm>
            <a:custGeom>
              <a:avLst/>
              <a:gdLst/>
              <a:ahLst/>
              <a:cxnLst/>
              <a:rect l="l" t="t" r="r" b="b"/>
              <a:pathLst>
                <a:path w="906874" h="334196">
                  <a:moveTo>
                    <a:pt x="0" y="0"/>
                  </a:moveTo>
                  <a:lnTo>
                    <a:pt x="906874" y="0"/>
                  </a:lnTo>
                  <a:lnTo>
                    <a:pt x="906874" y="334196"/>
                  </a:lnTo>
                  <a:lnTo>
                    <a:pt x="0" y="334196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TextBox 4">
              <a:extLst>
                <a:ext uri="{FF2B5EF4-FFF2-40B4-BE49-F238E27FC236}">
                  <a16:creationId xmlns:a16="http://schemas.microsoft.com/office/drawing/2014/main" id="{593554C5-1CB9-D5E9-A488-62D53ED0FEF8}"/>
                </a:ext>
              </a:extLst>
            </p:cNvPr>
            <p:cNvSpPr txBox="1"/>
            <p:nvPr/>
          </p:nvSpPr>
          <p:spPr>
            <a:xfrm>
              <a:off x="0" y="19050"/>
              <a:ext cx="906874" cy="31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36" name="Group 2">
            <a:extLst>
              <a:ext uri="{FF2B5EF4-FFF2-40B4-BE49-F238E27FC236}">
                <a16:creationId xmlns:a16="http://schemas.microsoft.com/office/drawing/2014/main" id="{642639CB-30C3-DDEE-7F17-938ADD78F0B8}"/>
              </a:ext>
            </a:extLst>
          </p:cNvPr>
          <p:cNvGrpSpPr/>
          <p:nvPr/>
        </p:nvGrpSpPr>
        <p:grpSpPr>
          <a:xfrm>
            <a:off x="6674239" y="4062431"/>
            <a:ext cx="3096235" cy="843138"/>
            <a:chOff x="0" y="0"/>
            <a:chExt cx="906874" cy="334196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FCFF5311-875F-075E-759A-A3F7A0523B93}"/>
                </a:ext>
              </a:extLst>
            </p:cNvPr>
            <p:cNvSpPr/>
            <p:nvPr/>
          </p:nvSpPr>
          <p:spPr>
            <a:xfrm>
              <a:off x="0" y="0"/>
              <a:ext cx="906874" cy="334196"/>
            </a:xfrm>
            <a:custGeom>
              <a:avLst/>
              <a:gdLst/>
              <a:ahLst/>
              <a:cxnLst/>
              <a:rect l="l" t="t" r="r" b="b"/>
              <a:pathLst>
                <a:path w="906874" h="334196">
                  <a:moveTo>
                    <a:pt x="0" y="0"/>
                  </a:moveTo>
                  <a:lnTo>
                    <a:pt x="906874" y="0"/>
                  </a:lnTo>
                  <a:lnTo>
                    <a:pt x="906874" y="334196"/>
                  </a:lnTo>
                  <a:lnTo>
                    <a:pt x="0" y="334196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04E532B0-185F-05E3-D591-99CAC568FD9C}"/>
                </a:ext>
              </a:extLst>
            </p:cNvPr>
            <p:cNvSpPr txBox="1"/>
            <p:nvPr/>
          </p:nvSpPr>
          <p:spPr>
            <a:xfrm>
              <a:off x="0" y="19050"/>
              <a:ext cx="906874" cy="31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266700" y="658741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3563600" y="9090812"/>
            <a:ext cx="4950107" cy="1196188"/>
            <a:chOff x="0" y="0"/>
            <a:chExt cx="1303732" cy="315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3732" cy="315045"/>
            </a:xfrm>
            <a:custGeom>
              <a:avLst/>
              <a:gdLst/>
              <a:ahLst/>
              <a:cxnLst/>
              <a:rect l="l" t="t" r="r" b="b"/>
              <a:pathLst>
                <a:path w="1303732" h="315045">
                  <a:moveTo>
                    <a:pt x="0" y="0"/>
                  </a:moveTo>
                  <a:lnTo>
                    <a:pt x="1303732" y="0"/>
                  </a:lnTo>
                  <a:lnTo>
                    <a:pt x="1303732" y="315045"/>
                  </a:lnTo>
                  <a:lnTo>
                    <a:pt x="0" y="315045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303732" cy="295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596985" y="843843"/>
            <a:ext cx="11049000" cy="1169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65"/>
              </a:lnSpc>
              <a:spcBef>
                <a:spcPct val="0"/>
              </a:spcBef>
            </a:pPr>
            <a:r>
              <a:rPr lang="en-US" sz="8000" b="1" u="sng" spc="-645" dirty="0">
                <a:solidFill>
                  <a:srgbClr val="ED155D"/>
                </a:solidFill>
                <a:latin typeface="Telegraf Bold"/>
                <a:ea typeface="Telegraf Bold"/>
                <a:cs typeface="Telegraf Bold"/>
                <a:sym typeface="Telegraf Bold"/>
              </a:rPr>
              <a:t>Our team at a glance</a:t>
            </a: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7D8E3DCE-8288-4E42-BCF5-03DBB1A7518B}"/>
              </a:ext>
            </a:extLst>
          </p:cNvPr>
          <p:cNvSpPr/>
          <p:nvPr/>
        </p:nvSpPr>
        <p:spPr>
          <a:xfrm>
            <a:off x="11659726" y="5483124"/>
            <a:ext cx="1283908" cy="1234499"/>
          </a:xfrm>
          <a:custGeom>
            <a:avLst/>
            <a:gdLst/>
            <a:ahLst/>
            <a:cxnLst/>
            <a:rect l="l" t="t" r="r" b="b"/>
            <a:pathLst>
              <a:path w="1710420" h="1710420">
                <a:moveTo>
                  <a:pt x="0" y="0"/>
                </a:moveTo>
                <a:lnTo>
                  <a:pt x="1710420" y="0"/>
                </a:lnTo>
                <a:lnTo>
                  <a:pt x="1710420" y="1710420"/>
                </a:lnTo>
                <a:lnTo>
                  <a:pt x="0" y="1710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89CE5A-A3AB-26CE-2C0B-96F9B57A2D65}"/>
              </a:ext>
            </a:extLst>
          </p:cNvPr>
          <p:cNvGrpSpPr/>
          <p:nvPr/>
        </p:nvGrpSpPr>
        <p:grpSpPr>
          <a:xfrm>
            <a:off x="11560176" y="2193614"/>
            <a:ext cx="1283908" cy="1234499"/>
            <a:chOff x="0" y="0"/>
            <a:chExt cx="812800" cy="812800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E6A462B5-158A-EB52-5222-0BABD919E4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069D18-B481-727F-15AA-4142AB68DDBC}"/>
              </a:ext>
            </a:extLst>
          </p:cNvPr>
          <p:cNvGrpSpPr/>
          <p:nvPr/>
        </p:nvGrpSpPr>
        <p:grpSpPr>
          <a:xfrm>
            <a:off x="7550818" y="5430333"/>
            <a:ext cx="1343075" cy="1291389"/>
            <a:chOff x="0" y="0"/>
            <a:chExt cx="812800" cy="812800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569DFA64-0147-E1F6-A695-834C6E58EA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670" t="-3969" r="-7938" b="-96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95948E-A3B7-396F-E371-5038944526EF}"/>
              </a:ext>
            </a:extLst>
          </p:cNvPr>
          <p:cNvGrpSpPr/>
          <p:nvPr/>
        </p:nvGrpSpPr>
        <p:grpSpPr>
          <a:xfrm>
            <a:off x="15709468" y="5397497"/>
            <a:ext cx="1343075" cy="1291389"/>
            <a:chOff x="0" y="0"/>
            <a:chExt cx="812800" cy="81280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190D715-A0FB-D256-D178-9303CA5EE3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20A494-FC6F-ADE2-CC1B-4799D64563D6}"/>
              </a:ext>
            </a:extLst>
          </p:cNvPr>
          <p:cNvGrpSpPr/>
          <p:nvPr/>
        </p:nvGrpSpPr>
        <p:grpSpPr>
          <a:xfrm>
            <a:off x="7488601" y="2300881"/>
            <a:ext cx="1343075" cy="1291389"/>
            <a:chOff x="0" y="0"/>
            <a:chExt cx="812800" cy="81280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414EE4CB-5448-F58F-89F6-F31D02657A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9278" t="-20412" r="-17577" b="-1644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BB5704-8D4A-FCF3-33F3-65F9095732E8}"/>
              </a:ext>
            </a:extLst>
          </p:cNvPr>
          <p:cNvGrpSpPr/>
          <p:nvPr/>
        </p:nvGrpSpPr>
        <p:grpSpPr>
          <a:xfrm>
            <a:off x="15720354" y="2170486"/>
            <a:ext cx="1343075" cy="1291389"/>
            <a:chOff x="0" y="0"/>
            <a:chExt cx="812800" cy="812800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98BD2F3-CC79-B6E3-6FDE-5E6D65F7E9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57A29D-7A5A-23B9-F2E1-EBBA66757401}"/>
              </a:ext>
            </a:extLst>
          </p:cNvPr>
          <p:cNvGrpSpPr/>
          <p:nvPr/>
        </p:nvGrpSpPr>
        <p:grpSpPr>
          <a:xfrm>
            <a:off x="7513768" y="7893863"/>
            <a:ext cx="1343075" cy="1291389"/>
            <a:chOff x="0" y="0"/>
            <a:chExt cx="812800" cy="812800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89D3464-B1EA-40C4-E604-F99BFD3A02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1923" b="-19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82705A0-8EF2-CA4C-9EBA-70E52247C85A}"/>
              </a:ext>
            </a:extLst>
          </p:cNvPr>
          <p:cNvSpPr txBox="1"/>
          <p:nvPr/>
        </p:nvSpPr>
        <p:spPr>
          <a:xfrm>
            <a:off x="6553200" y="4058507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Srinivas Kurukunda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B5980-3485-F93F-C2E5-F76840D54205}"/>
              </a:ext>
            </a:extLst>
          </p:cNvPr>
          <p:cNvSpPr txBox="1"/>
          <p:nvPr/>
        </p:nvSpPr>
        <p:spPr>
          <a:xfrm>
            <a:off x="10754330" y="4069393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Rajat Mishra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FAEBCD-7F2E-BFBB-8EA0-654F949F064B}"/>
              </a:ext>
            </a:extLst>
          </p:cNvPr>
          <p:cNvSpPr txBox="1"/>
          <p:nvPr/>
        </p:nvSpPr>
        <p:spPr>
          <a:xfrm>
            <a:off x="14944093" y="400040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Bhuwan Sharma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A3ED0-EF83-614E-502F-2E61CEB600B7}"/>
              </a:ext>
            </a:extLst>
          </p:cNvPr>
          <p:cNvSpPr txBox="1"/>
          <p:nvPr/>
        </p:nvSpPr>
        <p:spPr>
          <a:xfrm>
            <a:off x="6553200" y="6958672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Varun raj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8F24FE-C732-F24C-782E-09B10E26FCA2}"/>
              </a:ext>
            </a:extLst>
          </p:cNvPr>
          <p:cNvSpPr txBox="1"/>
          <p:nvPr/>
        </p:nvSpPr>
        <p:spPr>
          <a:xfrm>
            <a:off x="10822005" y="6907635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Hemalatha Boorsu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3A8522-F0AC-4512-FFC8-2E2002A5D812}"/>
              </a:ext>
            </a:extLst>
          </p:cNvPr>
          <p:cNvSpPr txBox="1"/>
          <p:nvPr/>
        </p:nvSpPr>
        <p:spPr>
          <a:xfrm>
            <a:off x="14933207" y="689104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Vishwajit Balaji Tawade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2EFE4-FB1E-EA11-5714-FEBC4ACB9F7C}"/>
              </a:ext>
            </a:extLst>
          </p:cNvPr>
          <p:cNvSpPr txBox="1"/>
          <p:nvPr/>
        </p:nvSpPr>
        <p:spPr>
          <a:xfrm>
            <a:off x="6712339" y="9518664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Vijay Kumar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D373999-75D1-BD79-82A6-B502095D18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4" y="1585277"/>
            <a:ext cx="6094006" cy="79273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3C9657-6A6B-94B5-56EF-8BF8A32C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9C828D5-854F-6218-BADB-BD4F3CD593BD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1D9C081-1EF1-B470-AE9C-0A665DFDF5AE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2567400-A729-48C0-6664-793C4A9A9E61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F5082F4-697A-50F2-08D3-91F07763746D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91FE06A-03F9-89D3-5717-EC1DE09415AC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931DF9-E75F-4027-7514-F4F1AD2C6D7C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ACDA9380-5F16-98FA-A268-6FC120CEA5DF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0A627-6641-2426-773B-827B77C672AA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SQL Queries and Results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ADE063-DFC7-B525-B3C5-BB0D0CFD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0" r="2652" b="7544"/>
          <a:stretch>
            <a:fillRect/>
          </a:stretch>
        </p:blipFill>
        <p:spPr>
          <a:xfrm>
            <a:off x="5715000" y="1714502"/>
            <a:ext cx="11887200" cy="37337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66DFC9D-198F-C631-423D-87C728097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0" t="3288" r="7196" b="10165"/>
          <a:stretch>
            <a:fillRect/>
          </a:stretch>
        </p:blipFill>
        <p:spPr>
          <a:xfrm>
            <a:off x="838200" y="5674183"/>
            <a:ext cx="12268200" cy="39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3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C62A77-8D24-8F55-3541-AD832CF25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92C5FEB-6691-719C-7819-251B3690E598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F69EC46-E12E-1A12-6F6D-154EAB4BD1CF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156C7BB-E785-9445-4F83-DAA7DB51DDEA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94DAA6C-AC4E-DDE6-C026-314C3906CB9E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E2CE6D0-1004-B52D-8F82-ECD4397CA670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F78444-CB5B-E9F2-F42F-846AC4580216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510267D4-05A3-1977-AF5D-13743CC797FA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89100-6EDC-488C-02A0-FFBCBD576ADB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SQL Queries and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58AB2E-AE8C-AF7C-E2C4-EA56C41FC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9" t="7529" r="1303"/>
          <a:stretch>
            <a:fillRect/>
          </a:stretch>
        </p:blipFill>
        <p:spPr>
          <a:xfrm>
            <a:off x="1344386" y="2047147"/>
            <a:ext cx="15468600" cy="73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79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83AFBE-706A-5291-580B-27F958053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8A1E2BC-6329-1D38-FF98-F4194E5628BB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35E19BF-E281-7B7C-8C25-AEAEE661648F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B5F9B4-CC14-7155-4AD9-E2D5AD5DF994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E415F73-40A6-0C87-1E9D-46B8D8B2A91F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03B0F9B-6029-DF1C-135B-A02BDDDD8994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389C496-5D89-1819-EBF4-DABE52106940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DDC878D9-B26B-8574-0E68-AC33A0A6A252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EC8BA-099E-369F-0ED9-3AC224BF1337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SQL Queries and Results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D3E8FC1-84B3-8EC8-A8A2-0570BF503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14500"/>
            <a:ext cx="13006745" cy="25907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CB1E6E-05D9-72DC-EF37-41257D13B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3" t="4068" r="6430" b="22683"/>
          <a:stretch>
            <a:fillRect/>
          </a:stretch>
        </p:blipFill>
        <p:spPr>
          <a:xfrm>
            <a:off x="685800" y="4509408"/>
            <a:ext cx="13411200" cy="47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9042750"/>
            <a:ext cx="5791200" cy="1089081"/>
            <a:chOff x="0" y="0"/>
            <a:chExt cx="1945468" cy="527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5468" cy="527701"/>
            </a:xfrm>
            <a:custGeom>
              <a:avLst/>
              <a:gdLst/>
              <a:ahLst/>
              <a:cxnLst/>
              <a:rect l="l" t="t" r="r" b="b"/>
              <a:pathLst>
                <a:path w="1945468" h="527701">
                  <a:moveTo>
                    <a:pt x="0" y="0"/>
                  </a:moveTo>
                  <a:lnTo>
                    <a:pt x="1945468" y="0"/>
                  </a:lnTo>
                  <a:lnTo>
                    <a:pt x="1945468" y="527701"/>
                  </a:lnTo>
                  <a:lnTo>
                    <a:pt x="0" y="527701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945468" cy="50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8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92743" y="0"/>
            <a:ext cx="5562600" cy="1534886"/>
            <a:chOff x="0" y="0"/>
            <a:chExt cx="1733800" cy="10531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3801" cy="1053191"/>
            </a:xfrm>
            <a:custGeom>
              <a:avLst/>
              <a:gdLst/>
              <a:ahLst/>
              <a:cxnLst/>
              <a:rect l="l" t="t" r="r" b="b"/>
              <a:pathLst>
                <a:path w="1733801" h="1053191">
                  <a:moveTo>
                    <a:pt x="0" y="0"/>
                  </a:moveTo>
                  <a:lnTo>
                    <a:pt x="1733801" y="0"/>
                  </a:lnTo>
                  <a:lnTo>
                    <a:pt x="1733801" y="1053191"/>
                  </a:lnTo>
                  <a:lnTo>
                    <a:pt x="0" y="1053191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733800" cy="1034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581CE0AE-782D-A026-92F5-4BFA43BD7A77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553DCE8-FE08-4A82-958A-0B42E60DB229}"/>
              </a:ext>
            </a:extLst>
          </p:cNvPr>
          <p:cNvSpPr txBox="1"/>
          <p:nvPr/>
        </p:nvSpPr>
        <p:spPr>
          <a:xfrm>
            <a:off x="8378039" y="560952"/>
            <a:ext cx="4100784" cy="10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65"/>
              </a:lnSpc>
              <a:spcBef>
                <a:spcPct val="0"/>
              </a:spcBef>
            </a:pPr>
            <a:r>
              <a:rPr lang="en-US" sz="6600" spc="-645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Outcomes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E1AF403E-E830-9F57-154C-D87C7E2F347C}"/>
              </a:ext>
            </a:extLst>
          </p:cNvPr>
          <p:cNvSpPr txBox="1"/>
          <p:nvPr/>
        </p:nvSpPr>
        <p:spPr>
          <a:xfrm>
            <a:off x="5770093" y="560952"/>
            <a:ext cx="2618832" cy="10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65"/>
              </a:lnSpc>
              <a:spcBef>
                <a:spcPct val="0"/>
              </a:spcBef>
            </a:pPr>
            <a:r>
              <a:rPr lang="en-US" sz="6600" spc="-645" dirty="0">
                <a:solidFill>
                  <a:srgbClr val="ED155D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714E1F-8DF7-C144-3C43-0A5D75DFD543}"/>
              </a:ext>
            </a:extLst>
          </p:cNvPr>
          <p:cNvSpPr txBox="1"/>
          <p:nvPr/>
        </p:nvSpPr>
        <p:spPr>
          <a:xfrm>
            <a:off x="201386" y="3325931"/>
            <a:ext cx="177546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🏭 A. Process Standardization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Established a consistent process for tracking, cleaning, and analyzing manufacturing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Created a reusable analytics framework for ongoing monitoring.</a:t>
            </a:r>
          </a:p>
          <a:p>
            <a:pPr>
              <a:buNone/>
            </a:pPr>
            <a:r>
              <a:rPr lang="en-US" sz="2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⚙️ B. Decision Enablement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Delivered interactive dashboards providing daily visibility of production efficiency and rejections.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Enabled </a:t>
            </a:r>
            <a:r>
              <a:rPr lang="en-US" sz="2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data-driven decision-making</a:t>
            </a: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rather than intuition-based management.</a:t>
            </a:r>
          </a:p>
          <a:p>
            <a:pPr>
              <a:buNone/>
            </a:pPr>
            <a:r>
              <a:rPr lang="en-US" sz="2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👥 C. Workforce Empowerment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Recognized top-performing employees and departments.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Used analytics to identify targeted skill gaps, improving morale and accountability.</a:t>
            </a:r>
          </a:p>
          <a:p>
            <a:pPr>
              <a:buNone/>
            </a:pPr>
            <a:r>
              <a:rPr lang="en-US" sz="2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💵 D. Financial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Linked operational KPIs (machine cost, rejection rate) directly to profitability metrics.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Supported management in strategic cost control and buyer profitability evaluation.</a:t>
            </a:r>
          </a:p>
          <a:p>
            <a:pPr>
              <a:buNone/>
            </a:pPr>
            <a:r>
              <a:rPr lang="en-US" sz="2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🧩 E. Digital Transformation Foundation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Transformed traditional manual reports into an automated, analytics-based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Set the groundwork for future AI-driven forecasting (e.g., demand prediction, rejection prediction).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93783-1E21-E40E-FEB4-F1017B8793F6}"/>
              </a:ext>
            </a:extLst>
          </p:cNvPr>
          <p:cNvSpPr txBox="1"/>
          <p:nvPr/>
        </p:nvSpPr>
        <p:spPr>
          <a:xfrm>
            <a:off x="201386" y="1640986"/>
            <a:ext cx="1747701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🌟 </a:t>
            </a:r>
            <a:r>
              <a:rPr lang="en-US" sz="2400" b="1" i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From Data to Actionable Manufacturing Intelligence:-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</a:t>
            </a:r>
            <a:r>
              <a:rPr lang="en-US" sz="2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Manufacturing Analytics Project</a:t>
            </a: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successfully transformed a large-scale production dataset into a </a:t>
            </a:r>
            <a:r>
              <a:rPr lang="en-US" sz="2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performance intelligence system</a:t>
            </a:r>
            <a:r>
              <a:rPr lang="en-US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that delivers clear, measurable business outcomes.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1658601" y="6462690"/>
            <a:ext cx="6400800" cy="5795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87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12801600" y="6831955"/>
            <a:ext cx="4457698" cy="825190"/>
            <a:chOff x="0" y="0"/>
            <a:chExt cx="1795030" cy="170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801600" y="7918443"/>
            <a:ext cx="4457698" cy="825190"/>
            <a:chOff x="0" y="0"/>
            <a:chExt cx="1795030" cy="1702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01600" y="9004931"/>
            <a:ext cx="4457698" cy="825190"/>
            <a:chOff x="0" y="0"/>
            <a:chExt cx="1795030" cy="1702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09601" y="721480"/>
            <a:ext cx="2885176" cy="96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4"/>
              </a:lnSpc>
            </a:pPr>
            <a:r>
              <a:rPr lang="en-US" sz="6244" b="1" spc="-262" dirty="0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27615" y="721480"/>
            <a:ext cx="4343400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94"/>
              </a:lnSpc>
            </a:pPr>
            <a:r>
              <a:rPr lang="en-US" sz="6244" b="1" spc="-262" dirty="0">
                <a:solidFill>
                  <a:srgbClr val="ED155D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Conclusion</a:t>
            </a: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51E6DBF0-1369-529B-309B-2FEA4D6F92FD}"/>
              </a:ext>
            </a:extLst>
          </p:cNvPr>
          <p:cNvSpPr/>
          <p:nvPr/>
        </p:nvSpPr>
        <p:spPr>
          <a:xfrm>
            <a:off x="12801600" y="1421765"/>
            <a:ext cx="4876799" cy="3870426"/>
          </a:xfrm>
          <a:custGeom>
            <a:avLst/>
            <a:gdLst/>
            <a:ahLst/>
            <a:cxnLst/>
            <a:rect l="l" t="t" r="r" b="b"/>
            <a:pathLst>
              <a:path w="6674167" h="6407201">
                <a:moveTo>
                  <a:pt x="0" y="0"/>
                </a:moveTo>
                <a:lnTo>
                  <a:pt x="6674167" y="0"/>
                </a:lnTo>
                <a:lnTo>
                  <a:pt x="6674167" y="6407200"/>
                </a:lnTo>
                <a:lnTo>
                  <a:pt x="0" y="640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2FF85E62-7F51-BDB9-A966-AFDD8283CBE7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D46123-0064-2BFF-19C5-0301122017DB}"/>
              </a:ext>
            </a:extLst>
          </p:cNvPr>
          <p:cNvSpPr txBox="1"/>
          <p:nvPr/>
        </p:nvSpPr>
        <p:spPr>
          <a:xfrm>
            <a:off x="201386" y="1986196"/>
            <a:ext cx="1301387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🔹 Operational Excellence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Real-time tracking of manufacturing performance across all buyers and departments.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Recognition of bottlenecks and inefficiencies through rejection ratio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Clear visibility into machine-level cost impact and productivity.</a:t>
            </a:r>
          </a:p>
          <a:p>
            <a:pPr>
              <a:buNone/>
            </a:pP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🔹 Workforce Empowerment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Quantified employee performance through objective data metrics.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Established transparent performance measurement and recognition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Enabled leadership to make training and manpower allocation decisions backed by analytics.</a:t>
            </a:r>
          </a:p>
          <a:p>
            <a:pPr>
              <a:buNone/>
            </a:pP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🔹 Financial Intelligence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Connected operational KPIs to financial outcomes such as cost per unit and total order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Supported management in assessing buyer profitability and investment returns.</a:t>
            </a:r>
          </a:p>
          <a:p>
            <a:pPr>
              <a:buNone/>
            </a:pP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🔹 Decision 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Replaced static, manual decision-making with dynamic data dashboards.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Created a culture of accountability through metric-based insights.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81000" y="1104900"/>
            <a:ext cx="6781800" cy="8153400"/>
            <a:chOff x="0" y="0"/>
            <a:chExt cx="812800" cy="963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63251"/>
            </a:xfrm>
            <a:custGeom>
              <a:avLst/>
              <a:gdLst/>
              <a:ahLst/>
              <a:cxnLst/>
              <a:rect l="l" t="t" r="r" b="b"/>
              <a:pathLst>
                <a:path w="812800" h="963251">
                  <a:moveTo>
                    <a:pt x="0" y="0"/>
                  </a:moveTo>
                  <a:lnTo>
                    <a:pt x="812800" y="0"/>
                  </a:lnTo>
                  <a:lnTo>
                    <a:pt x="812800" y="963251"/>
                  </a:lnTo>
                  <a:lnTo>
                    <a:pt x="0" y="963251"/>
                  </a:lnTo>
                  <a:close/>
                </a:path>
              </a:pathLst>
            </a:custGeom>
            <a:blipFill>
              <a:blip r:embed="rId2"/>
              <a:stretch>
                <a:fillRect l="-38771" r="-3877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66829" y="3010217"/>
            <a:ext cx="4086971" cy="174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378"/>
              </a:lnSpc>
              <a:spcBef>
                <a:spcPct val="0"/>
              </a:spcBef>
            </a:pPr>
            <a:r>
              <a:rPr lang="en-US" sz="13378" b="1" spc="-963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66829" y="1348784"/>
            <a:ext cx="4925171" cy="174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378"/>
              </a:lnSpc>
              <a:spcBef>
                <a:spcPct val="0"/>
              </a:spcBef>
            </a:pPr>
            <a:r>
              <a:rPr lang="en-US" sz="13378" b="1" spc="-963" dirty="0">
                <a:solidFill>
                  <a:srgbClr val="ED155D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70871" y="6178733"/>
            <a:ext cx="9488429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2400" dirty="0">
                <a:solidFill>
                  <a:srgbClr val="FFFFFF"/>
                </a:solidFill>
                <a:latin typeface="Arial Rounded MT Bold" panose="020F0704030504030204" pitchFamily="34" charset="0"/>
                <a:ea typeface="Arial MT Pro"/>
                <a:cs typeface="Arial MT Pro"/>
                <a:sym typeface="Arial MT Pro"/>
              </a:rPr>
              <a:t>The project’s focus on real-time data insights, predictive analytics, and modular flexibility ensures that manufacturers of multiple clothing brand can benefit from the solution, ultimately leading to more streamlined operations, improved decision-making, and a better ability to compete in a rapidly evolving marketplace.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1DA02743-074B-B9F5-8AA3-67CBE21004A3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6CC2B-6778-D520-48B0-30F98F12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66012559-BEF5-F15D-D29F-0AEBEBDAA318}"/>
              </a:ext>
            </a:extLst>
          </p:cNvPr>
          <p:cNvSpPr txBox="1"/>
          <p:nvPr/>
        </p:nvSpPr>
        <p:spPr>
          <a:xfrm>
            <a:off x="11658601" y="6462690"/>
            <a:ext cx="6400800" cy="5795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87"/>
              </a:lnSpc>
            </a:pPr>
            <a:endParaRPr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A3138D3-FD3E-AA8A-631A-0312AAD2D32D}"/>
              </a:ext>
            </a:extLst>
          </p:cNvPr>
          <p:cNvGrpSpPr/>
          <p:nvPr/>
        </p:nvGrpSpPr>
        <p:grpSpPr>
          <a:xfrm>
            <a:off x="201386" y="876300"/>
            <a:ext cx="6047014" cy="825190"/>
            <a:chOff x="0" y="0"/>
            <a:chExt cx="1795030" cy="17022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0EFE166-E43B-BC52-5B9C-326E382676CE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3DECB06-1D0B-AD12-7377-1A71AF6A45D6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AF579D6-12E2-2150-A43A-1AC087CA9CCE}"/>
              </a:ext>
            </a:extLst>
          </p:cNvPr>
          <p:cNvGrpSpPr/>
          <p:nvPr/>
        </p:nvGrpSpPr>
        <p:grpSpPr>
          <a:xfrm>
            <a:off x="12801600" y="7918443"/>
            <a:ext cx="4457698" cy="825190"/>
            <a:chOff x="0" y="0"/>
            <a:chExt cx="1795030" cy="17022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83E0B89-62F2-D9E0-6171-3DF246EA3DB3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97CC175-016B-632E-1AF4-6AE5775D9337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BEE5E51-23F5-D0D9-1E7E-9C500D523BF2}"/>
              </a:ext>
            </a:extLst>
          </p:cNvPr>
          <p:cNvGrpSpPr/>
          <p:nvPr/>
        </p:nvGrpSpPr>
        <p:grpSpPr>
          <a:xfrm>
            <a:off x="12801600" y="9004931"/>
            <a:ext cx="4457698" cy="825190"/>
            <a:chOff x="0" y="0"/>
            <a:chExt cx="1795030" cy="17022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56BAFB6-BA37-B5A4-8D2F-63B4843AF072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2E6629A-2F47-2D9F-C3B5-21A8235B766D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72A01D5F-5A78-C958-0577-93C8D56BBA86}"/>
              </a:ext>
            </a:extLst>
          </p:cNvPr>
          <p:cNvSpPr txBox="1"/>
          <p:nvPr/>
        </p:nvSpPr>
        <p:spPr>
          <a:xfrm>
            <a:off x="6743701" y="739321"/>
            <a:ext cx="4343400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94"/>
              </a:lnSpc>
            </a:pPr>
            <a:r>
              <a:rPr lang="en-US" sz="6244" b="1" spc="-262" dirty="0">
                <a:solidFill>
                  <a:srgbClr val="ED155D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Agenda</a:t>
            </a: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D13B8EE6-6EDA-0328-DDFE-263D2894DC26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0E811-B7E0-E618-A87F-6BA07AE70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5" t="20719" r="31490" b="9295"/>
          <a:stretch>
            <a:fillRect/>
          </a:stretch>
        </p:blipFill>
        <p:spPr>
          <a:xfrm>
            <a:off x="13182600" y="1389067"/>
            <a:ext cx="4495799" cy="4799645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3DB4A9EF-D1F1-E567-9F28-01BE4C84B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2" y="2269703"/>
            <a:ext cx="10744199" cy="729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Brief Introductio</a:t>
            </a:r>
            <a:r>
              <a:rPr lang="en-US" alt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 of Project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Project G</a:t>
            </a:r>
            <a:r>
              <a:rPr lang="en-US" alt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oal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About the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Data Preparation &amp; Cleaning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KPI Definition &amp; Analytical Framework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Dashboards with Key Insights &amp; Observations</a:t>
            </a:r>
          </a:p>
          <a:p>
            <a:pPr marL="1485900" lvl="2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Excel Dashboards</a:t>
            </a:r>
          </a:p>
          <a:p>
            <a:pPr marL="1485900" lvl="2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Power BI Dashboards</a:t>
            </a:r>
          </a:p>
          <a:p>
            <a:pPr marL="1485900" lvl="2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Tableau Dashboards</a:t>
            </a:r>
          </a:p>
          <a:p>
            <a:pPr marL="1485900" lvl="2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SQL Queries and </a:t>
            </a:r>
            <a:r>
              <a:rPr lang="en-US" alt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Outputs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Project Outcomes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Project Conclusion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Project Closure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D5156217-F231-7979-62F0-3D472D3B91AA}"/>
              </a:ext>
            </a:extLst>
          </p:cNvPr>
          <p:cNvGrpSpPr/>
          <p:nvPr/>
        </p:nvGrpSpPr>
        <p:grpSpPr>
          <a:xfrm>
            <a:off x="12772901" y="6909242"/>
            <a:ext cx="4457698" cy="825190"/>
            <a:chOff x="0" y="0"/>
            <a:chExt cx="1795030" cy="170223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EDBD6BBD-E763-D091-BF10-37BFC50EDEB1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6065CC19-27F3-B87A-53EF-5A95B08837B6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607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0140-1B7C-1D79-57CF-3C7093687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1D44BC-D248-573B-9FB9-FC8BB07B3B20}"/>
              </a:ext>
            </a:extLst>
          </p:cNvPr>
          <p:cNvGrpSpPr/>
          <p:nvPr/>
        </p:nvGrpSpPr>
        <p:grpSpPr>
          <a:xfrm>
            <a:off x="353785" y="2095500"/>
            <a:ext cx="4983109" cy="6553199"/>
            <a:chOff x="0" y="0"/>
            <a:chExt cx="812800" cy="96325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5C3C2C8-DBC5-A198-5215-9C9D7DA14540}"/>
                </a:ext>
              </a:extLst>
            </p:cNvPr>
            <p:cNvSpPr/>
            <p:nvPr/>
          </p:nvSpPr>
          <p:spPr>
            <a:xfrm>
              <a:off x="0" y="0"/>
              <a:ext cx="812800" cy="963251"/>
            </a:xfrm>
            <a:custGeom>
              <a:avLst/>
              <a:gdLst/>
              <a:ahLst/>
              <a:cxnLst/>
              <a:rect l="l" t="t" r="r" b="b"/>
              <a:pathLst>
                <a:path w="812800" h="963251">
                  <a:moveTo>
                    <a:pt x="0" y="0"/>
                  </a:moveTo>
                  <a:lnTo>
                    <a:pt x="812800" y="0"/>
                  </a:lnTo>
                  <a:lnTo>
                    <a:pt x="812800" y="963251"/>
                  </a:lnTo>
                  <a:lnTo>
                    <a:pt x="0" y="963251"/>
                  </a:lnTo>
                  <a:close/>
                </a:path>
              </a:pathLst>
            </a:custGeom>
            <a:blipFill>
              <a:blip r:embed="rId3"/>
              <a:stretch>
                <a:fillRect l="-38882" r="-388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5A5260CD-0151-25ED-BD23-80ED5BEE3F83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83A8C18-15A5-6A5B-3DD7-AC9CC776C297}"/>
              </a:ext>
            </a:extLst>
          </p:cNvPr>
          <p:cNvGrpSpPr/>
          <p:nvPr/>
        </p:nvGrpSpPr>
        <p:grpSpPr>
          <a:xfrm>
            <a:off x="13563600" y="9486900"/>
            <a:ext cx="4950107" cy="800100"/>
            <a:chOff x="0" y="0"/>
            <a:chExt cx="1303732" cy="31504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728F841-37BE-F295-0FF9-9C731463D925}"/>
                </a:ext>
              </a:extLst>
            </p:cNvPr>
            <p:cNvSpPr/>
            <p:nvPr/>
          </p:nvSpPr>
          <p:spPr>
            <a:xfrm>
              <a:off x="0" y="0"/>
              <a:ext cx="1303732" cy="315045"/>
            </a:xfrm>
            <a:custGeom>
              <a:avLst/>
              <a:gdLst/>
              <a:ahLst/>
              <a:cxnLst/>
              <a:rect l="l" t="t" r="r" b="b"/>
              <a:pathLst>
                <a:path w="1303732" h="315045">
                  <a:moveTo>
                    <a:pt x="0" y="0"/>
                  </a:moveTo>
                  <a:lnTo>
                    <a:pt x="1303732" y="0"/>
                  </a:lnTo>
                  <a:lnTo>
                    <a:pt x="1303732" y="315045"/>
                  </a:lnTo>
                  <a:lnTo>
                    <a:pt x="0" y="315045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F003FA7-DB60-168D-3BD0-3E5342F7D5EF}"/>
                </a:ext>
              </a:extLst>
            </p:cNvPr>
            <p:cNvSpPr txBox="1"/>
            <p:nvPr/>
          </p:nvSpPr>
          <p:spPr>
            <a:xfrm>
              <a:off x="0" y="19050"/>
              <a:ext cx="1303732" cy="295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FCE0FEAA-E26B-B442-BD03-A8B919964E79}"/>
              </a:ext>
            </a:extLst>
          </p:cNvPr>
          <p:cNvSpPr txBox="1"/>
          <p:nvPr/>
        </p:nvSpPr>
        <p:spPr>
          <a:xfrm>
            <a:off x="10453416" y="560953"/>
            <a:ext cx="7759077" cy="10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5"/>
              </a:lnSpc>
              <a:spcBef>
                <a:spcPct val="0"/>
              </a:spcBef>
            </a:pPr>
            <a:r>
              <a:rPr lang="en-US" sz="6600" spc="-645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80C75A1-3D78-5CC2-D01C-1AC28C63E889}"/>
              </a:ext>
            </a:extLst>
          </p:cNvPr>
          <p:cNvSpPr txBox="1"/>
          <p:nvPr/>
        </p:nvSpPr>
        <p:spPr>
          <a:xfrm>
            <a:off x="7834584" y="589256"/>
            <a:ext cx="2618832" cy="10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65"/>
              </a:lnSpc>
              <a:spcBef>
                <a:spcPct val="0"/>
              </a:spcBef>
            </a:pPr>
            <a:r>
              <a:rPr lang="en-US" sz="6600" spc="-645" dirty="0">
                <a:solidFill>
                  <a:srgbClr val="ED155D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879A-9F6A-481D-3CAB-F5A0F4836C39}"/>
              </a:ext>
            </a:extLst>
          </p:cNvPr>
          <p:cNvSpPr txBox="1"/>
          <p:nvPr/>
        </p:nvSpPr>
        <p:spPr>
          <a:xfrm>
            <a:off x="5486400" y="1633196"/>
            <a:ext cx="1244781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💡 </a:t>
            </a:r>
            <a:r>
              <a:rPr lang="en-US" sz="2700" b="1" i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Transforming Manufacturing Data into Intelligent Business Decisions</a:t>
            </a:r>
            <a:endParaRPr lang="en-US" sz="27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 today’s era of </a:t>
            </a:r>
            <a:r>
              <a:rPr lang="en-US" sz="2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data-driven manufacturing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success depends not just on producing more, but on producing </a:t>
            </a:r>
            <a:r>
              <a:rPr lang="en-US" sz="2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smarter, faster, and with higher precision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  <a:b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This project — </a:t>
            </a:r>
            <a:r>
              <a:rPr lang="en-US" sz="2700" i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“Manufacturing Analytics for Performance Optimization”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— harnesses the power of operational data to analyze, visualize, and enhance production efficiency across the </a:t>
            </a:r>
            <a:r>
              <a:rPr lang="en-US" sz="2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garment and textile manufacturing network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 dataset represents a </a:t>
            </a:r>
            <a:r>
              <a:rPr lang="en-US" sz="2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real-world manufacturing ecosystem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involving: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Multiple </a:t>
            </a:r>
            <a:r>
              <a:rPr lang="en-US" sz="2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buyers (brands)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placing orders,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Various </a:t>
            </a:r>
            <a:r>
              <a:rPr lang="en-US" sz="2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manufacturing units (customers/vendors)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executing them, and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Numerous </a:t>
            </a:r>
            <a:r>
              <a:rPr lang="en-US" sz="2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employees and machines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carrying out production tasks.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Each record in the dataset captures a snapshot of manufacturing activity — combining </a:t>
            </a:r>
            <a:r>
              <a:rPr lang="en-US" sz="2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order details, operation parameters, manpower involvement, and quality outcomes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 This integrated view enables us to assess not just </a:t>
            </a:r>
            <a:r>
              <a:rPr lang="en-US" sz="2700" i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much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is produced, but </a:t>
            </a:r>
            <a:r>
              <a:rPr lang="en-US" sz="2700" i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efficiently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and </a:t>
            </a:r>
            <a:r>
              <a:rPr lang="en-US" sz="2700" i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at what cost</a:t>
            </a:r>
            <a:r>
              <a:rPr lang="en-US" sz="2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876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6415063" y="9272514"/>
            <a:ext cx="5257310" cy="790433"/>
            <a:chOff x="0" y="0"/>
            <a:chExt cx="1384641" cy="315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4641" cy="315045"/>
            </a:xfrm>
            <a:custGeom>
              <a:avLst/>
              <a:gdLst/>
              <a:ahLst/>
              <a:cxnLst/>
              <a:rect l="l" t="t" r="r" b="b"/>
              <a:pathLst>
                <a:path w="1384641" h="315045">
                  <a:moveTo>
                    <a:pt x="0" y="0"/>
                  </a:moveTo>
                  <a:lnTo>
                    <a:pt x="1384641" y="0"/>
                  </a:lnTo>
                  <a:lnTo>
                    <a:pt x="1384641" y="315045"/>
                  </a:lnTo>
                  <a:lnTo>
                    <a:pt x="0" y="315045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384641" cy="295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915400" y="619267"/>
            <a:ext cx="2414318" cy="10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65"/>
              </a:lnSpc>
              <a:spcBef>
                <a:spcPct val="0"/>
              </a:spcBef>
            </a:pPr>
            <a:r>
              <a:rPr lang="en-US" sz="6600" b="1" spc="-645" dirty="0">
                <a:solidFill>
                  <a:srgbClr val="ED155D"/>
                </a:solidFill>
                <a:latin typeface="Telegraf Bold"/>
                <a:ea typeface="Telegraf Bold"/>
                <a:cs typeface="Telegraf Bold"/>
                <a:sym typeface="Telegraf Bold"/>
              </a:rPr>
              <a:t>Goal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67400" y="546936"/>
            <a:ext cx="3985855" cy="10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5"/>
              </a:lnSpc>
              <a:spcBef>
                <a:spcPct val="0"/>
              </a:spcBef>
            </a:pPr>
            <a:r>
              <a:rPr lang="en-US" sz="6600" b="1" spc="-645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B4F0E524-0A36-6973-96A2-4182D1A30E72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25D91-1B85-CD0C-3BEB-6E736ECE5FD2}"/>
              </a:ext>
            </a:extLst>
          </p:cNvPr>
          <p:cNvSpPr txBox="1"/>
          <p:nvPr/>
        </p:nvSpPr>
        <p:spPr>
          <a:xfrm>
            <a:off x="201386" y="1636017"/>
            <a:ext cx="1214301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🌟 Turning Manufacturing Data into Actionable Performance Insights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primary goal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of this project is to 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analyze, visualize, and optimize manufacturing performance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across all operational levels — from buyers and customers to machines and employees — using a unified data-driven approach.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This project aims to 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convert raw factory data into a dynamic performance intelligence system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that supports timely decision-making, cost optimization, and continuous process improvement in a 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garment and textile manufacturing environment</a:t>
            </a: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647531-DD17-0025-CFF7-0914F16893C9}"/>
              </a:ext>
            </a:extLst>
          </p:cNvPr>
          <p:cNvSpPr txBox="1"/>
          <p:nvPr/>
        </p:nvSpPr>
        <p:spPr>
          <a:xfrm>
            <a:off x="231732" y="5449653"/>
            <a:ext cx="17623972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 establish a </a:t>
            </a: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comprehensive analytics framework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that can:-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Monitor Production Efficiency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– Measure manufactured, processed, and rejected quantities across departments, designers, and buyers.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Identify Performance Gaps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– Detect inefficiencies in employee productivity, machine utilization, and departmental throughput.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Reduce Waste &amp; Rejections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– Quantify and analyze rejection patterns to improve quality and minimize wastage.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Optimize Operational Cost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– Correlate production volume with per-day machine cost and operational value to maximize profitability.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Enhance Decision Transparency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– Provide management with KPI dashboards for real-time visibility and data-driven strategies.</a:t>
            </a:r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7BA21DF7-A122-A874-BC48-CF28CEF6099E}"/>
              </a:ext>
            </a:extLst>
          </p:cNvPr>
          <p:cNvSpPr/>
          <p:nvPr/>
        </p:nvSpPr>
        <p:spPr>
          <a:xfrm>
            <a:off x="13480957" y="1096351"/>
            <a:ext cx="4076623" cy="3675850"/>
          </a:xfrm>
          <a:custGeom>
            <a:avLst/>
            <a:gdLst/>
            <a:ahLst/>
            <a:cxnLst/>
            <a:rect l="l" t="t" r="r" b="b"/>
            <a:pathLst>
              <a:path w="7428846" h="6063795">
                <a:moveTo>
                  <a:pt x="0" y="0"/>
                </a:moveTo>
                <a:lnTo>
                  <a:pt x="7428846" y="0"/>
                </a:lnTo>
                <a:lnTo>
                  <a:pt x="7428846" y="6063795"/>
                </a:lnTo>
                <a:lnTo>
                  <a:pt x="0" y="6063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391" y="8648700"/>
            <a:ext cx="7386698" cy="1379358"/>
            <a:chOff x="0" y="0"/>
            <a:chExt cx="1945468" cy="527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5468" cy="527701"/>
            </a:xfrm>
            <a:custGeom>
              <a:avLst/>
              <a:gdLst/>
              <a:ahLst/>
              <a:cxnLst/>
              <a:rect l="l" t="t" r="r" b="b"/>
              <a:pathLst>
                <a:path w="1945468" h="527701">
                  <a:moveTo>
                    <a:pt x="0" y="0"/>
                  </a:moveTo>
                  <a:lnTo>
                    <a:pt x="1945468" y="0"/>
                  </a:lnTo>
                  <a:lnTo>
                    <a:pt x="1945468" y="527701"/>
                  </a:lnTo>
                  <a:lnTo>
                    <a:pt x="0" y="527701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945468" cy="50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8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15800" y="850446"/>
            <a:ext cx="6583024" cy="1206892"/>
            <a:chOff x="0" y="0"/>
            <a:chExt cx="1733800" cy="10531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3801" cy="1053191"/>
            </a:xfrm>
            <a:custGeom>
              <a:avLst/>
              <a:gdLst/>
              <a:ahLst/>
              <a:cxnLst/>
              <a:rect l="l" t="t" r="r" b="b"/>
              <a:pathLst>
                <a:path w="1733801" h="1053191">
                  <a:moveTo>
                    <a:pt x="0" y="0"/>
                  </a:moveTo>
                  <a:lnTo>
                    <a:pt x="1733801" y="0"/>
                  </a:lnTo>
                  <a:lnTo>
                    <a:pt x="1733801" y="1053191"/>
                  </a:lnTo>
                  <a:lnTo>
                    <a:pt x="0" y="1053191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733800" cy="1034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B9FEAC23-76F6-1B87-8ADC-D31FD87D1819}"/>
              </a:ext>
            </a:extLst>
          </p:cNvPr>
          <p:cNvSpPr/>
          <p:nvPr/>
        </p:nvSpPr>
        <p:spPr>
          <a:xfrm flipV="1">
            <a:off x="266700" y="658741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064AF-AC10-8E48-653D-360E8B7F01CF}"/>
              </a:ext>
            </a:extLst>
          </p:cNvPr>
          <p:cNvSpPr txBox="1"/>
          <p:nvPr/>
        </p:nvSpPr>
        <p:spPr>
          <a:xfrm>
            <a:off x="232391" y="1874344"/>
            <a:ext cx="17754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🌟 </a:t>
            </a:r>
            <a:r>
              <a:rPr lang="en-US" sz="2800" b="1" i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Understanding the Foundation of Manufacturing Intelligence:-</a:t>
            </a:r>
            <a:endParaRPr lang="en-US" sz="28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</a:t>
            </a: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dataset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used in this project represents the </a:t>
            </a: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complete operational footprint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of a garment and textile manufacturing ecosystem.</a:t>
            </a:r>
            <a:b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It captures every key entity and interaction involved in the manufacturing lifecycle — </a:t>
            </a: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from buyer order placement to final production output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— enabling comprehensive analytics on efficiency, cost, and quality 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BD035-68B9-4FAE-A33A-167C8BD17491}"/>
              </a:ext>
            </a:extLst>
          </p:cNvPr>
          <p:cNvSpPr txBox="1"/>
          <p:nvPr/>
        </p:nvSpPr>
        <p:spPr>
          <a:xfrm>
            <a:off x="210620" y="4423009"/>
            <a:ext cx="1114697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Each record in the dataset corresponds to a </a:t>
            </a: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unique production activity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that links together: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Buyer (Brand)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who places the order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Customer/Vendor (Factory Unit)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executing it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Department / Designer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handling the design and operation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Employee / Machine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performing the task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Order &amp; Work Order Details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defining the timeline and quantities</a:t>
            </a:r>
          </a:p>
          <a:p>
            <a:pPr>
              <a:buNone/>
            </a:pP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This creates a </a:t>
            </a:r>
            <a:r>
              <a:rPr lang="en-US" sz="2600" i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multi-dimensional dataset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that integrates </a:t>
            </a:r>
            <a:r>
              <a:rPr lang="en-US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operational, financial, and human performance data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0362C1-BAAA-DDC6-7526-AC3950F6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0" y="5143500"/>
            <a:ext cx="6858000" cy="4877481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C655941C-2159-E748-6384-B2EE6520CE41}"/>
              </a:ext>
            </a:extLst>
          </p:cNvPr>
          <p:cNvSpPr txBox="1"/>
          <p:nvPr/>
        </p:nvSpPr>
        <p:spPr>
          <a:xfrm>
            <a:off x="5826737" y="723362"/>
            <a:ext cx="4572000" cy="10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65"/>
              </a:lnSpc>
              <a:spcBef>
                <a:spcPct val="0"/>
              </a:spcBef>
            </a:pPr>
            <a:r>
              <a:rPr lang="en-US" sz="6600" b="1" spc="-645" dirty="0">
                <a:solidFill>
                  <a:srgbClr val="ED155D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Description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0AC8BB39-847A-F377-8D59-5F464068796C}"/>
              </a:ext>
            </a:extLst>
          </p:cNvPr>
          <p:cNvSpPr txBox="1"/>
          <p:nvPr/>
        </p:nvSpPr>
        <p:spPr>
          <a:xfrm>
            <a:off x="3124200" y="708537"/>
            <a:ext cx="3985855" cy="10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5"/>
              </a:lnSpc>
              <a:spcBef>
                <a:spcPct val="0"/>
              </a:spcBef>
            </a:pPr>
            <a:r>
              <a:rPr lang="en-US" sz="6600" b="1" spc="-645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3962400" y="699709"/>
            <a:ext cx="4532394" cy="96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63"/>
              </a:lnSpc>
            </a:pPr>
            <a:r>
              <a:rPr lang="en-US" sz="6600" b="1" spc="-297" dirty="0">
                <a:solidFill>
                  <a:srgbClr val="ED155D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Analysis</a:t>
            </a: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2546771" y="9485964"/>
            <a:ext cx="5441872" cy="801036"/>
            <a:chOff x="0" y="0"/>
            <a:chExt cx="1410731" cy="3708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0731" cy="370816"/>
            </a:xfrm>
            <a:custGeom>
              <a:avLst/>
              <a:gdLst/>
              <a:ahLst/>
              <a:cxnLst/>
              <a:rect l="l" t="t" r="r" b="b"/>
              <a:pathLst>
                <a:path w="1410731" h="370816">
                  <a:moveTo>
                    <a:pt x="0" y="0"/>
                  </a:moveTo>
                  <a:lnTo>
                    <a:pt x="1410731" y="0"/>
                  </a:lnTo>
                  <a:lnTo>
                    <a:pt x="1410731" y="370816"/>
                  </a:lnTo>
                  <a:lnTo>
                    <a:pt x="0" y="370816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410731" cy="351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8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57200" y="699709"/>
            <a:ext cx="4423766" cy="96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63"/>
              </a:lnSpc>
            </a:pPr>
            <a:r>
              <a:rPr lang="en-US" sz="6600" b="1" spc="-297" dirty="0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Main KPI </a:t>
            </a: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AE43C1E4-76F2-1947-FEFD-FA06E98AE4E0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D9210E-D69B-9041-ECF0-9C6DDF8E3D35}"/>
              </a:ext>
            </a:extLst>
          </p:cNvPr>
          <p:cNvSpPr txBox="1"/>
          <p:nvPr/>
        </p:nvSpPr>
        <p:spPr>
          <a:xfrm>
            <a:off x="201385" y="1692885"/>
            <a:ext cx="177872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Key Performance Indicators (KPIs)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form the foundation of the entire manufacturing performance evaluation system.</a:t>
            </a:r>
            <a:b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Each KPI helps measure 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production efficiency, quality consistency, cost control, and workforce effectiveness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— enabling leaders to identify strengths, weaknesses, and opportunities for optimization.</a:t>
            </a:r>
            <a:endParaRPr lang="en-IN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D556BAA-CA87-2F5C-A2D1-0016306DD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995107"/>
              </p:ext>
            </p:extLst>
          </p:nvPr>
        </p:nvGraphicFramePr>
        <p:xfrm>
          <a:off x="440871" y="3390900"/>
          <a:ext cx="17150442" cy="6135623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826329">
                  <a:extLst>
                    <a:ext uri="{9D8B030D-6E8A-4147-A177-3AD203B41FA5}">
                      <a16:colId xmlns:a16="http://schemas.microsoft.com/office/drawing/2014/main" val="1422980606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7821917"/>
                    </a:ext>
                  </a:extLst>
                </a:gridCol>
                <a:gridCol w="6770913">
                  <a:extLst>
                    <a:ext uri="{9D8B030D-6E8A-4147-A177-3AD203B41FA5}">
                      <a16:colId xmlns:a16="http://schemas.microsoft.com/office/drawing/2014/main" val="54394737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KPI Name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Purpose / Focus Area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 marL="66558" marR="66558" marT="33279" marB="33279"/>
                </a:tc>
                <a:extLst>
                  <a:ext uri="{0D108BD9-81ED-4DB2-BD59-A6C34878D82A}">
                    <a16:rowId xmlns:a16="http://schemas.microsoft.com/office/drawing/2014/main" val="2386574641"/>
                  </a:ext>
                </a:extLst>
              </a:tr>
              <a:tr h="833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>
                          <a:solidFill>
                            <a:schemeClr val="tx1"/>
                          </a:solidFill>
                        </a:rPr>
                        <a:t>Production Performance</a:t>
                      </a:r>
                      <a:endParaRPr lang="en-IN" sz="2400">
                        <a:solidFill>
                          <a:schemeClr val="tx1"/>
                        </a:solidFill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Manufactured Qty, Processed Qty, Produced Qty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Measures output capacity and operational throughput.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2129602767"/>
                  </a:ext>
                </a:extLst>
              </a:tr>
              <a:tr h="833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>
                          <a:solidFill>
                            <a:schemeClr val="tx1"/>
                          </a:solidFill>
                        </a:rPr>
                        <a:t>Quality Metrics</a:t>
                      </a:r>
                      <a:endParaRPr lang="en-IN" sz="2400">
                        <a:solidFill>
                          <a:schemeClr val="tx1"/>
                        </a:solidFill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Rejected Qty, Wastage Qty, Rejection Ratio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Indicates quality consistency and defect control efficiency.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1657439535"/>
                  </a:ext>
                </a:extLst>
              </a:tr>
              <a:tr h="833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>
                          <a:solidFill>
                            <a:schemeClr val="tx1"/>
                          </a:solidFill>
                        </a:rPr>
                        <a:t>Employee Productivity</a:t>
                      </a:r>
                      <a:endParaRPr lang="en-IN" sz="2400">
                        <a:solidFill>
                          <a:schemeClr val="tx1"/>
                        </a:solidFill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Employee-wise Rejection %, Emp-wise Output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Assesses individual performance, training needs, and skill impact.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3069639768"/>
                  </a:ext>
                </a:extLst>
              </a:tr>
              <a:tr h="833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>
                          <a:solidFill>
                            <a:schemeClr val="tx1"/>
                          </a:solidFill>
                        </a:rPr>
                        <a:t>Machine Efficiency</a:t>
                      </a:r>
                      <a:endParaRPr lang="en-IN" sz="2400">
                        <a:solidFill>
                          <a:schemeClr val="tx1"/>
                        </a:solidFill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Machine-wise Rejection %, Per Day Machine Cost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Evaluates cost-effectiveness and utilization of machinery.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4097093326"/>
                  </a:ext>
                </a:extLst>
              </a:tr>
              <a:tr h="716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>
                          <a:solidFill>
                            <a:schemeClr val="tx1"/>
                          </a:solidFill>
                        </a:rPr>
                        <a:t>Operational Comparison</a:t>
                      </a:r>
                      <a:endParaRPr lang="en-IN" sz="2400">
                        <a:solidFill>
                          <a:schemeClr val="tx1"/>
                        </a:solidFill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Manufactured vs. Rejected Trends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Tracks stability and improvement over time.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2085017924"/>
                  </a:ext>
                </a:extLst>
              </a:tr>
              <a:tr h="833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>
                          <a:solidFill>
                            <a:schemeClr val="tx1"/>
                          </a:solidFill>
                        </a:rPr>
                        <a:t>Departmental Effectiveness</a:t>
                      </a:r>
                      <a:endParaRPr lang="en-IN" sz="2400">
                        <a:solidFill>
                          <a:schemeClr val="tx1"/>
                        </a:solidFill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Department-wise Manufacture vs. Rejected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Measures intra-department efficiency and accountability.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1411957907"/>
                  </a:ext>
                </a:extLst>
              </a:tr>
              <a:tr h="716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>
                          <a:solidFill>
                            <a:schemeClr val="tx1"/>
                          </a:solidFill>
                        </a:rPr>
                        <a:t>Financial KPI</a:t>
                      </a:r>
                      <a:endParaRPr lang="en-IN" sz="2400">
                        <a:solidFill>
                          <a:schemeClr val="tx1"/>
                        </a:solidFill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Total Value, Cost per Operation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Links operational metrics with financial impact.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1438406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70742" y="3496805"/>
            <a:ext cx="3378449" cy="1624706"/>
          </a:xfrm>
          <a:custGeom>
            <a:avLst/>
            <a:gdLst/>
            <a:ahLst/>
            <a:cxnLst/>
            <a:rect l="l" t="t" r="r" b="b"/>
            <a:pathLst>
              <a:path w="906874" h="334196">
                <a:moveTo>
                  <a:pt x="0" y="0"/>
                </a:moveTo>
                <a:lnTo>
                  <a:pt x="906874" y="0"/>
                </a:lnTo>
                <a:lnTo>
                  <a:pt x="906874" y="334196"/>
                </a:lnTo>
                <a:lnTo>
                  <a:pt x="0" y="334196"/>
                </a:lnTo>
                <a:close/>
              </a:path>
            </a:pathLst>
          </a:custGeom>
          <a:gradFill rotWithShape="1">
            <a:gsLst>
              <a:gs pos="0">
                <a:srgbClr val="ED155D">
                  <a:alpha val="100000"/>
                </a:srgbClr>
              </a:gs>
              <a:gs pos="100000">
                <a:srgbClr val="ED155D">
                  <a:alpha val="0"/>
                </a:srgbClr>
              </a:gs>
            </a:gsLst>
            <a:lin ang="0"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Excel Dashboards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72800" y="1409703"/>
            <a:ext cx="6983186" cy="7848598"/>
            <a:chOff x="0" y="0"/>
            <a:chExt cx="1027216" cy="17238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7216" cy="1723821"/>
            </a:xfrm>
            <a:custGeom>
              <a:avLst/>
              <a:gdLst/>
              <a:ahLst/>
              <a:cxnLst/>
              <a:rect l="l" t="t" r="r" b="b"/>
              <a:pathLst>
                <a:path w="1027216" h="1723821">
                  <a:moveTo>
                    <a:pt x="0" y="0"/>
                  </a:moveTo>
                  <a:lnTo>
                    <a:pt x="1027216" y="0"/>
                  </a:lnTo>
                  <a:lnTo>
                    <a:pt x="1027216" y="1723821"/>
                  </a:lnTo>
                  <a:lnTo>
                    <a:pt x="0" y="1723821"/>
                  </a:lnTo>
                  <a:close/>
                </a:path>
              </a:pathLst>
            </a:custGeom>
            <a:blipFill>
              <a:blip r:embed="rId2"/>
              <a:stretch>
                <a:fillRect l="-129877" r="-2184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95400" y="971027"/>
            <a:ext cx="9528646" cy="857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4"/>
              </a:lnSpc>
            </a:pPr>
            <a:r>
              <a:rPr lang="en-US" sz="6600" b="1" spc="-262" dirty="0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Dashboards</a:t>
            </a:r>
          </a:p>
        </p:txBody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id="{03DBE7DD-41B9-C01B-2D48-7D00229B1ED2}"/>
              </a:ext>
            </a:extLst>
          </p:cNvPr>
          <p:cNvSpPr/>
          <p:nvPr/>
        </p:nvSpPr>
        <p:spPr>
          <a:xfrm>
            <a:off x="6890642" y="3513351"/>
            <a:ext cx="3378449" cy="1624706"/>
          </a:xfrm>
          <a:custGeom>
            <a:avLst/>
            <a:gdLst/>
            <a:ahLst/>
            <a:cxnLst/>
            <a:rect l="l" t="t" r="r" b="b"/>
            <a:pathLst>
              <a:path w="906874" h="334196">
                <a:moveTo>
                  <a:pt x="0" y="0"/>
                </a:moveTo>
                <a:lnTo>
                  <a:pt x="906874" y="0"/>
                </a:lnTo>
                <a:lnTo>
                  <a:pt x="906874" y="334196"/>
                </a:lnTo>
                <a:lnTo>
                  <a:pt x="0" y="334196"/>
                </a:lnTo>
                <a:close/>
              </a:path>
            </a:pathLst>
          </a:custGeom>
          <a:gradFill rotWithShape="1">
            <a:gsLst>
              <a:gs pos="0">
                <a:srgbClr val="ED155D">
                  <a:alpha val="100000"/>
                </a:srgbClr>
              </a:gs>
              <a:gs pos="100000">
                <a:srgbClr val="ED155D">
                  <a:alpha val="0"/>
                </a:srgbClr>
              </a:gs>
            </a:gsLst>
            <a:lin ang="0"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Power BI Dashboards</a:t>
            </a:r>
          </a:p>
          <a:p>
            <a:pPr algn="ctr"/>
            <a:endParaRPr lang="en-IN" sz="4000" dirty="0">
              <a:latin typeface="Arial Rounded MT Bold" panose="020F0704030504030204" pitchFamily="34" charset="0"/>
            </a:endParaRPr>
          </a:p>
        </p:txBody>
      </p:sp>
      <p:sp>
        <p:nvSpPr>
          <p:cNvPr id="36" name="Freeform 3">
            <a:extLst>
              <a:ext uri="{FF2B5EF4-FFF2-40B4-BE49-F238E27FC236}">
                <a16:creationId xmlns:a16="http://schemas.microsoft.com/office/drawing/2014/main" id="{00612DE0-F886-87AB-D0FB-25FCD0A7A90A}"/>
              </a:ext>
            </a:extLst>
          </p:cNvPr>
          <p:cNvSpPr/>
          <p:nvPr/>
        </p:nvSpPr>
        <p:spPr>
          <a:xfrm>
            <a:off x="670743" y="6790195"/>
            <a:ext cx="3378449" cy="1624706"/>
          </a:xfrm>
          <a:custGeom>
            <a:avLst/>
            <a:gdLst/>
            <a:ahLst/>
            <a:cxnLst/>
            <a:rect l="l" t="t" r="r" b="b"/>
            <a:pathLst>
              <a:path w="906874" h="334196">
                <a:moveTo>
                  <a:pt x="0" y="0"/>
                </a:moveTo>
                <a:lnTo>
                  <a:pt x="906874" y="0"/>
                </a:lnTo>
                <a:lnTo>
                  <a:pt x="906874" y="334196"/>
                </a:lnTo>
                <a:lnTo>
                  <a:pt x="0" y="334196"/>
                </a:lnTo>
                <a:close/>
              </a:path>
            </a:pathLst>
          </a:custGeom>
          <a:gradFill rotWithShape="1">
            <a:gsLst>
              <a:gs pos="0">
                <a:srgbClr val="ED155D">
                  <a:alpha val="100000"/>
                </a:srgbClr>
              </a:gs>
              <a:gs pos="100000">
                <a:srgbClr val="ED155D">
                  <a:alpha val="0"/>
                </a:srgbClr>
              </a:gs>
            </a:gsLst>
            <a:lin ang="0"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Tableau Dashboards</a:t>
            </a:r>
          </a:p>
        </p:txBody>
      </p:sp>
      <p:sp>
        <p:nvSpPr>
          <p:cNvPr id="39" name="Freeform 3">
            <a:extLst>
              <a:ext uri="{FF2B5EF4-FFF2-40B4-BE49-F238E27FC236}">
                <a16:creationId xmlns:a16="http://schemas.microsoft.com/office/drawing/2014/main" id="{75446473-20A2-06ED-6401-B0179528FC6D}"/>
              </a:ext>
            </a:extLst>
          </p:cNvPr>
          <p:cNvSpPr/>
          <p:nvPr/>
        </p:nvSpPr>
        <p:spPr>
          <a:xfrm>
            <a:off x="6885199" y="6766551"/>
            <a:ext cx="3378449" cy="1624706"/>
          </a:xfrm>
          <a:custGeom>
            <a:avLst/>
            <a:gdLst/>
            <a:ahLst/>
            <a:cxnLst/>
            <a:rect l="l" t="t" r="r" b="b"/>
            <a:pathLst>
              <a:path w="906874" h="334196">
                <a:moveTo>
                  <a:pt x="0" y="0"/>
                </a:moveTo>
                <a:lnTo>
                  <a:pt x="906874" y="0"/>
                </a:lnTo>
                <a:lnTo>
                  <a:pt x="906874" y="334196"/>
                </a:lnTo>
                <a:lnTo>
                  <a:pt x="0" y="334196"/>
                </a:lnTo>
                <a:close/>
              </a:path>
            </a:pathLst>
          </a:custGeom>
          <a:gradFill rotWithShape="1">
            <a:gsLst>
              <a:gs pos="0">
                <a:srgbClr val="ED155D">
                  <a:alpha val="100000"/>
                </a:srgbClr>
              </a:gs>
              <a:gs pos="100000">
                <a:srgbClr val="ED155D">
                  <a:alpha val="0"/>
                </a:srgbClr>
              </a:gs>
            </a:gsLst>
            <a:lin ang="0"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SQL Queries and Results</a:t>
            </a:r>
          </a:p>
        </p:txBody>
      </p:sp>
      <p:sp>
        <p:nvSpPr>
          <p:cNvPr id="41" name="AutoShape 6">
            <a:extLst>
              <a:ext uri="{FF2B5EF4-FFF2-40B4-BE49-F238E27FC236}">
                <a16:creationId xmlns:a16="http://schemas.microsoft.com/office/drawing/2014/main" id="{E4937C5B-3EBB-EA03-787F-E5F19E582093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D53F3-50CF-0B89-A15C-47752D2D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FB1B228-BB1D-28C1-84F6-61F36C520779}"/>
              </a:ext>
            </a:extLst>
          </p:cNvPr>
          <p:cNvGrpSpPr/>
          <p:nvPr/>
        </p:nvGrpSpPr>
        <p:grpSpPr>
          <a:xfrm rot="10800000">
            <a:off x="201382" y="699708"/>
            <a:ext cx="7824885" cy="762691"/>
            <a:chOff x="-6267" y="0"/>
            <a:chExt cx="1801297" cy="1702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B7FA123-E961-5EE1-2B26-6AD5F6954AEE}"/>
                </a:ext>
              </a:extLst>
            </p:cNvPr>
            <p:cNvSpPr/>
            <p:nvPr/>
          </p:nvSpPr>
          <p:spPr>
            <a:xfrm>
              <a:off x="-6267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5DB2206-CC11-103B-5EDA-B92495D444C9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6CEC577-5FE3-70EC-72F1-56F2F30B8595}"/>
              </a:ext>
            </a:extLst>
          </p:cNvPr>
          <p:cNvGrpSpPr/>
          <p:nvPr/>
        </p:nvGrpSpPr>
        <p:grpSpPr>
          <a:xfrm>
            <a:off x="10287000" y="9778409"/>
            <a:ext cx="7797661" cy="508592"/>
            <a:chOff x="0" y="0"/>
            <a:chExt cx="1795030" cy="17022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C75F75E-7230-A123-9964-E011E296FC58}"/>
                </a:ext>
              </a:extLst>
            </p:cNvPr>
            <p:cNvSpPr/>
            <p:nvPr/>
          </p:nvSpPr>
          <p:spPr>
            <a:xfrm>
              <a:off x="0" y="0"/>
              <a:ext cx="1795031" cy="170223"/>
            </a:xfrm>
            <a:custGeom>
              <a:avLst/>
              <a:gdLst/>
              <a:ahLst/>
              <a:cxnLst/>
              <a:rect l="l" t="t" r="r" b="b"/>
              <a:pathLst>
                <a:path w="1795031" h="170223">
                  <a:moveTo>
                    <a:pt x="0" y="0"/>
                  </a:moveTo>
                  <a:lnTo>
                    <a:pt x="1795031" y="0"/>
                  </a:lnTo>
                  <a:lnTo>
                    <a:pt x="1795031" y="170223"/>
                  </a:lnTo>
                  <a:lnTo>
                    <a:pt x="0" y="170223"/>
                  </a:lnTo>
                  <a:close/>
                </a:path>
              </a:pathLst>
            </a:custGeom>
            <a:gradFill rotWithShape="1">
              <a:gsLst>
                <a:gs pos="0">
                  <a:srgbClr val="ED155D">
                    <a:alpha val="100000"/>
                  </a:srgbClr>
                </a:gs>
                <a:gs pos="100000">
                  <a:srgbClr val="ED155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79820E-B49B-1804-A828-3340AEF53015}"/>
                </a:ext>
              </a:extLst>
            </p:cNvPr>
            <p:cNvSpPr txBox="1"/>
            <p:nvPr/>
          </p:nvSpPr>
          <p:spPr>
            <a:xfrm>
              <a:off x="0" y="19050"/>
              <a:ext cx="1795030" cy="151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544B50AD-5917-6B2A-AE60-DD1830CF045C}"/>
              </a:ext>
            </a:extLst>
          </p:cNvPr>
          <p:cNvSpPr/>
          <p:nvPr/>
        </p:nvSpPr>
        <p:spPr>
          <a:xfrm>
            <a:off x="201386" y="699709"/>
            <a:ext cx="17754600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7A7CC7-F62D-D3B7-7029-0442C9A67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5" y="1557966"/>
            <a:ext cx="17398861" cy="8124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9BB47-20B2-95E2-D84C-3C2A57F157A5}"/>
              </a:ext>
            </a:extLst>
          </p:cNvPr>
          <p:cNvSpPr txBox="1"/>
          <p:nvPr/>
        </p:nvSpPr>
        <p:spPr>
          <a:xfrm>
            <a:off x="238505" y="780734"/>
            <a:ext cx="772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Excel Dashboard</a:t>
            </a:r>
          </a:p>
        </p:txBody>
      </p:sp>
    </p:spTree>
    <p:extLst>
      <p:ext uri="{BB962C8B-B14F-4D97-AF65-F5344CB8AC3E}">
        <p14:creationId xmlns:p14="http://schemas.microsoft.com/office/powerpoint/2010/main" val="1981627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1118</Words>
  <Application>Microsoft Office PowerPoint</Application>
  <PresentationFormat>Custom</PresentationFormat>
  <Paragraphs>145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 MT Pro Bold</vt:lpstr>
      <vt:lpstr>Wingdings</vt:lpstr>
      <vt:lpstr>Calibri</vt:lpstr>
      <vt:lpstr>Arial</vt:lpstr>
      <vt:lpstr>Copperplate Gothic Light</vt:lpstr>
      <vt:lpstr>Telegraf Bold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manufucturing</dc:title>
  <dc:creator>Bhuwan Sharma</dc:creator>
  <cp:lastModifiedBy>Bhuwan Sharma</cp:lastModifiedBy>
  <cp:revision>10</cp:revision>
  <dcterms:created xsi:type="dcterms:W3CDTF">2006-08-16T00:00:00Z</dcterms:created>
  <dcterms:modified xsi:type="dcterms:W3CDTF">2025-11-11T11:25:27Z</dcterms:modified>
  <dc:identifier>DAG4MgWE0ek</dc:identifier>
</cp:coreProperties>
</file>